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4" r:id="rId4"/>
    <p:sldId id="305" r:id="rId5"/>
    <p:sldId id="270" r:id="rId6"/>
    <p:sldId id="302" r:id="rId7"/>
    <p:sldId id="257" r:id="rId8"/>
    <p:sldId id="260" r:id="rId9"/>
    <p:sldId id="258" r:id="rId10"/>
    <p:sldId id="269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306" r:id="rId19"/>
    <p:sldId id="268" r:id="rId20"/>
    <p:sldId id="271" r:id="rId21"/>
    <p:sldId id="273" r:id="rId22"/>
    <p:sldId id="272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61" autoAdjust="0"/>
  </p:normalViewPr>
  <p:slideViewPr>
    <p:cSldViewPr>
      <p:cViewPr varScale="1">
        <p:scale>
          <a:sx n="107" d="100"/>
          <a:sy n="107" d="100"/>
        </p:scale>
        <p:origin x="-9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338F3-DE7E-4879-81E1-1AE724241B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7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E1A08-CF5A-4E1B-BBA5-7D32B78A08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9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4B317-820A-4E0B-BE82-E6A80B90D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4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A3295-9F86-4EB7-8ADE-0C59083DB9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7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4A04E-9F9D-4008-8F86-3CD587DCC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1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5546C-5229-4E7E-80DF-6B5BC8473F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5423F-C6B2-4C2A-89A7-D67181761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6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7DFFE-5EB8-43FF-A950-44E9494590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0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DD81-0B45-4090-BF7A-2B1DDA141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F423F-C5AC-4387-89E0-D4DC844D82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7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B2C80-6999-4172-BABA-47A295437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1B12D3-FC57-4787-BAE1-C678948851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PLTW</a:t>
            </a:r>
            <a:br>
              <a:rPr lang="en-US" sz="7200" dirty="0"/>
            </a:br>
            <a:r>
              <a:rPr lang="en-US" sz="5400" dirty="0"/>
              <a:t>Mechanical Gears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1 universal j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Universal Joint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2 bevel gear assemb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Bevel Gear Assembly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 bevel gear assembly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Bevel Gear Assembly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 90º </a:t>
            </a:r>
            <a:r>
              <a:rPr lang="en-US" u="sng"/>
              <a:t>difference</a:t>
            </a:r>
            <a:r>
              <a:rPr lang="en-US"/>
              <a:t> between the	input shaft and output shaft.</a:t>
            </a:r>
          </a:p>
          <a:p>
            <a:endParaRPr lang="en-US"/>
          </a:p>
          <a:p>
            <a:r>
              <a:rPr lang="en-US" u="sng"/>
              <a:t>Speed</a:t>
            </a:r>
            <a:r>
              <a:rPr lang="en-US"/>
              <a:t> is constant.</a:t>
            </a:r>
          </a:p>
          <a:p>
            <a:endParaRPr lang="en-US"/>
          </a:p>
          <a:p>
            <a:r>
              <a:rPr lang="en-US" u="sng"/>
              <a:t>Torque</a:t>
            </a:r>
            <a:r>
              <a:rPr lang="en-US"/>
              <a:t> is unchanged.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 bevel gear assembly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Bevel Gear Assembly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Is the </a:t>
            </a:r>
            <a:r>
              <a:rPr lang="en-US" b="1">
                <a:latin typeface="Arial Black" pitchFamily="34" charset="0"/>
              </a:rPr>
              <a:t>flow of power</a:t>
            </a:r>
            <a:r>
              <a:rPr lang="en-US"/>
              <a:t> reversible?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</a:t>
            </a:r>
            <a:r>
              <a:rPr lang="en-US" sz="2600"/>
              <a:t>Can a person turn the output shaft to                make the input shaft turn?</a:t>
            </a:r>
          </a:p>
          <a:p>
            <a:pPr>
              <a:lnSpc>
                <a:spcPct val="90000"/>
              </a:lnSpc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/>
              <a:t>Is the </a:t>
            </a:r>
            <a:r>
              <a:rPr lang="en-US" b="1">
                <a:latin typeface="Arial Black" pitchFamily="34" charset="0"/>
              </a:rPr>
              <a:t>direction of travel</a:t>
            </a:r>
            <a:r>
              <a:rPr lang="en-US"/>
              <a:t> reversible?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</a:t>
            </a:r>
            <a:r>
              <a:rPr lang="en-US" sz="2600"/>
              <a:t>Can the crank be turned in opposite direction and make the output turn in the opposite direction?</a:t>
            </a:r>
          </a:p>
          <a:p>
            <a:pPr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/>
              <a:t>The gear ration is 1:1</a:t>
            </a:r>
            <a:r>
              <a:rPr lang="en-US" sz="2800"/>
              <a:t> (“one to one”)</a:t>
            </a:r>
          </a:p>
          <a:p>
            <a:pPr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/>
              <a:t>Example:</a:t>
            </a:r>
            <a:r>
              <a:rPr lang="en-US" sz="2400"/>
              <a:t>  hand mixer or “old-fashioned” egg beater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2 bevel gear assemb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Bevel Gear Assembly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3 simple gear with id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Simple Gear with </a:t>
            </a:r>
            <a:r>
              <a:rPr lang="en-US" sz="5400" b="1">
                <a:solidFill>
                  <a:srgbClr val="FF0000"/>
                </a:solidFill>
                <a:latin typeface="Times Roman" pitchFamily="18" charset="0"/>
              </a:rPr>
              <a:t>I</a:t>
            </a:r>
            <a:r>
              <a:rPr lang="en-US" b="1">
                <a:solidFill>
                  <a:srgbClr val="FF0000"/>
                </a:solidFill>
              </a:rPr>
              <a:t>dler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3 simple gear with idler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Simple Gear with </a:t>
            </a:r>
            <a:r>
              <a:rPr lang="en-US" sz="5400" b="1">
                <a:solidFill>
                  <a:srgbClr val="FF0000"/>
                </a:solidFill>
                <a:latin typeface="Times Roman" pitchFamily="18" charset="0"/>
              </a:rPr>
              <a:t>I</a:t>
            </a:r>
            <a:r>
              <a:rPr lang="en-US" b="1">
                <a:solidFill>
                  <a:srgbClr val="FF0000"/>
                </a:solidFill>
              </a:rPr>
              <a:t>dler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Compare position of input shaft			to output shaft:  </a:t>
            </a:r>
            <a:r>
              <a:rPr lang="en-US" b="1"/>
              <a:t>parallel</a:t>
            </a:r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</a:pPr>
            <a:r>
              <a:rPr lang="en-US" u="sng"/>
              <a:t>Speed</a:t>
            </a:r>
            <a:r>
              <a:rPr lang="en-US"/>
              <a:t> is decreased.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u="sng"/>
              <a:t>Torque</a:t>
            </a:r>
            <a:r>
              <a:rPr lang="en-US"/>
              <a:t>: increased? decreased? constant?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Gear ratio is 4:1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3 simple gear with idler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Simple Gear [train] with </a:t>
            </a:r>
            <a:r>
              <a:rPr lang="en-US" sz="5400" b="1">
                <a:solidFill>
                  <a:srgbClr val="FF0000"/>
                </a:solidFill>
                <a:latin typeface="Times Roman" pitchFamily="18" charset="0"/>
              </a:rPr>
              <a:t>I</a:t>
            </a:r>
            <a:r>
              <a:rPr lang="en-US" b="1">
                <a:solidFill>
                  <a:srgbClr val="FF0000"/>
                </a:solidFill>
              </a:rPr>
              <a:t>dler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flow of power</a:t>
            </a:r>
            <a:r>
              <a:rPr lang="en-US" b="1"/>
              <a:t>…</a:t>
            </a:r>
            <a:endParaRPr lang="en-US"/>
          </a:p>
          <a:p>
            <a:endParaRPr lang="en-US" sz="2400"/>
          </a:p>
          <a:p>
            <a:r>
              <a:rPr lang="en-US"/>
              <a:t>Compare the direction of travel between the input gear and the output gear.</a:t>
            </a:r>
          </a:p>
          <a:p>
            <a:endParaRPr lang="en-US"/>
          </a:p>
          <a:p>
            <a:r>
              <a:rPr lang="en-US"/>
              <a:t>What would happen if we removed the idler gear from this system?</a:t>
            </a:r>
          </a:p>
          <a:p>
            <a:pPr>
              <a:buFontTx/>
              <a:buNone/>
            </a:pPr>
            <a:r>
              <a:rPr lang="en-US"/>
              <a:t>	Would the direction of travel be affected?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3 simple gear with idler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Simple Gear [train] with </a:t>
            </a:r>
            <a:r>
              <a:rPr lang="en-US" sz="5400" b="1">
                <a:solidFill>
                  <a:srgbClr val="FF0000"/>
                </a:solidFill>
                <a:latin typeface="Times Roman" pitchFamily="18" charset="0"/>
              </a:rPr>
              <a:t>I</a:t>
            </a:r>
            <a:r>
              <a:rPr lang="en-US" b="1">
                <a:solidFill>
                  <a:srgbClr val="FF0000"/>
                </a:solidFill>
              </a:rPr>
              <a:t>dler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the </a:t>
            </a:r>
            <a:r>
              <a:rPr lang="en-US" b="1">
                <a:latin typeface="Arial Black" pitchFamily="34" charset="0"/>
              </a:rPr>
              <a:t>flow of power</a:t>
            </a:r>
            <a:r>
              <a:rPr lang="en-US"/>
              <a:t> reversible?</a:t>
            </a:r>
          </a:p>
          <a:p>
            <a:endParaRPr lang="en-US"/>
          </a:p>
          <a:p>
            <a:r>
              <a:rPr lang="en-US"/>
              <a:t>Is the </a:t>
            </a:r>
            <a:r>
              <a:rPr lang="en-US" b="1">
                <a:latin typeface="Arial Black" pitchFamily="34" charset="0"/>
              </a:rPr>
              <a:t>direction of travel</a:t>
            </a:r>
            <a:r>
              <a:rPr lang="en-US"/>
              <a:t> reversible?</a:t>
            </a:r>
          </a:p>
          <a:p>
            <a:endParaRPr lang="en-US"/>
          </a:p>
          <a:p>
            <a:r>
              <a:rPr lang="en-US"/>
              <a:t>If we remove the crank from the smaller gear and attach it to the larger gear, (reversing the flow of power)                 how would that affect </a:t>
            </a:r>
            <a:r>
              <a:rPr lang="en-US" u="sng"/>
              <a:t>speed</a:t>
            </a:r>
            <a:r>
              <a:rPr lang="en-US"/>
              <a:t> and </a:t>
            </a:r>
            <a:r>
              <a:rPr lang="en-US" u="sng"/>
              <a:t>torque</a:t>
            </a:r>
            <a:r>
              <a:rPr lang="en-US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3 simple gear with id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Simple Gear [train] with </a:t>
            </a:r>
            <a:r>
              <a:rPr lang="en-US" sz="5400" b="1">
                <a:solidFill>
                  <a:srgbClr val="FF0000"/>
                </a:solidFill>
                <a:latin typeface="Times Roman" pitchFamily="18" charset="0"/>
              </a:rPr>
              <a:t>I</a:t>
            </a:r>
            <a:r>
              <a:rPr lang="en-US" b="1">
                <a:solidFill>
                  <a:srgbClr val="FF0000"/>
                </a:solidFill>
              </a:rPr>
              <a:t>dler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4400"/>
              <a:t>What do a guitar, a bicycle,   an eggbeater, and a sewing machine have in common?</a:t>
            </a:r>
          </a:p>
          <a:p>
            <a:pPr>
              <a:buFontTx/>
              <a:buNone/>
            </a:pPr>
            <a:r>
              <a:rPr lang="en-US" sz="4400"/>
              <a:t>  They all use gears to </a:t>
            </a:r>
            <a:r>
              <a:rPr lang="en-US" sz="4400" u="sng"/>
              <a:t>increase</a:t>
            </a:r>
            <a:r>
              <a:rPr lang="en-US" sz="4400"/>
              <a:t>, </a:t>
            </a:r>
            <a:r>
              <a:rPr lang="en-US" sz="4400" u="sng"/>
              <a:t>decrease</a:t>
            </a:r>
            <a:r>
              <a:rPr lang="en-US" sz="4400"/>
              <a:t>, or </a:t>
            </a:r>
            <a:r>
              <a:rPr lang="en-US" sz="4400" u="sng"/>
              <a:t>redirect</a:t>
            </a:r>
            <a:r>
              <a:rPr lang="en-US" sz="4400"/>
              <a:t> power.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4 worm and whe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14300"/>
            <a:ext cx="9296400" cy="69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Worm and Wheel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4 worm and wheel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14300"/>
            <a:ext cx="9296400" cy="697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Worm and Wheel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Input shaft is perpendicular to output shaft</a:t>
            </a:r>
          </a:p>
          <a:p>
            <a:endParaRPr lang="en-US"/>
          </a:p>
          <a:p>
            <a:r>
              <a:rPr lang="en-US" u="sng"/>
              <a:t>Speed</a:t>
            </a:r>
            <a:r>
              <a:rPr lang="en-US"/>
              <a:t> is decreased.</a:t>
            </a:r>
          </a:p>
          <a:p>
            <a:endParaRPr lang="en-US"/>
          </a:p>
          <a:p>
            <a:r>
              <a:rPr lang="en-US" u="sng"/>
              <a:t>Torque</a:t>
            </a:r>
            <a:r>
              <a:rPr lang="en-US"/>
              <a:t>: increased? decreased? constant?</a:t>
            </a:r>
          </a:p>
          <a:p>
            <a:endParaRPr lang="en-US"/>
          </a:p>
          <a:p>
            <a:r>
              <a:rPr lang="en-US"/>
              <a:t>Gear ratio is 20:1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4 worm and wheel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14300"/>
            <a:ext cx="9296400" cy="697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Worm and Wheel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flow of power</a:t>
            </a:r>
            <a:r>
              <a:rPr lang="en-US"/>
              <a:t> is not reversible.</a:t>
            </a:r>
          </a:p>
          <a:p>
            <a:pPr>
              <a:buFontTx/>
              <a:buNone/>
            </a:pPr>
            <a:r>
              <a:rPr lang="en-US" sz="2800"/>
              <a:t>	The input cannot be turned by the output.</a:t>
            </a:r>
          </a:p>
          <a:p>
            <a:pPr>
              <a:buFontTx/>
              <a:buNone/>
            </a:pPr>
            <a:r>
              <a:rPr lang="en-US"/>
              <a:t>	</a:t>
            </a:r>
          </a:p>
          <a:p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direction of travel</a:t>
            </a:r>
            <a:r>
              <a:rPr lang="en-US"/>
              <a:t> is reversible.</a:t>
            </a:r>
          </a:p>
          <a:p>
            <a:pPr>
              <a:buFontTx/>
              <a:buNone/>
            </a:pPr>
            <a:r>
              <a:rPr lang="en-US" sz="2800"/>
              <a:t>	We can turn the crank in the other direction to make the gear turn the other direction.</a:t>
            </a:r>
          </a:p>
          <a:p>
            <a:endParaRPr lang="en-US" sz="2800"/>
          </a:p>
          <a:p>
            <a:r>
              <a:rPr lang="en-US"/>
              <a:t>Example: string tightener on a guitar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4 worm and whe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14300"/>
            <a:ext cx="9296400" cy="69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Worm and Wheel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5 crown and pin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Crown and Pinion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5 crown and pinion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Crown and Pinion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Input shaft is perpendicular to output shaft</a:t>
            </a:r>
          </a:p>
          <a:p>
            <a:endParaRPr lang="en-US"/>
          </a:p>
          <a:p>
            <a:r>
              <a:rPr lang="en-US"/>
              <a:t>Speed is decreased.</a:t>
            </a:r>
          </a:p>
          <a:p>
            <a:endParaRPr lang="en-US"/>
          </a:p>
          <a:p>
            <a:r>
              <a:rPr lang="en-US"/>
              <a:t>Torque is increased.</a:t>
            </a:r>
          </a:p>
          <a:p>
            <a:endParaRPr lang="en-US"/>
          </a:p>
          <a:p>
            <a:r>
              <a:rPr lang="en-US"/>
              <a:t>What is the </a:t>
            </a:r>
            <a:r>
              <a:rPr lang="en-US" u="sng"/>
              <a:t>gear ratio</a:t>
            </a:r>
            <a:r>
              <a:rPr lang="en-US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5 crown and pinion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Crown and Pinion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b="1" dirty="0">
                <a:latin typeface="Arial Black" pitchFamily="34" charset="0"/>
              </a:rPr>
              <a:t>flow of power</a:t>
            </a:r>
            <a:r>
              <a:rPr lang="en-US" dirty="0"/>
              <a:t> is reversible.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smtClean="0"/>
              <a:t>      Pinion </a:t>
            </a:r>
            <a:r>
              <a:rPr lang="en-US" sz="2800" dirty="0"/>
              <a:t>gear (and crank) can be turned by </a:t>
            </a:r>
            <a:r>
              <a:rPr lang="en-US" sz="2800" dirty="0" smtClean="0"/>
              <a:t>	the crown </a:t>
            </a:r>
            <a:r>
              <a:rPr lang="en-US" sz="2800" dirty="0"/>
              <a:t>gear</a:t>
            </a:r>
            <a:r>
              <a:rPr lang="en-US" sz="2800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 smtClean="0"/>
              <a:t>     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b="1" dirty="0">
                <a:latin typeface="Arial Black" pitchFamily="34" charset="0"/>
              </a:rPr>
              <a:t>direction of travel</a:t>
            </a:r>
            <a:r>
              <a:rPr lang="en-US" dirty="0"/>
              <a:t> is reversible.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 smtClean="0"/>
              <a:t>      Crank </a:t>
            </a:r>
            <a:r>
              <a:rPr lang="en-US" sz="2800" dirty="0"/>
              <a:t>can turn the crown gear opposite way.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dirty="0"/>
              <a:t>Example:  remote control car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		    (turn wheels left or right)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5 crown and pin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Crown and Pinion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6 rack and pin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Rack and Pinion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6 rack and pinion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Rack and Pinion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Type of input movement…?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/>
              <a:t>Type of output movement:  Linear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/>
              <a:t>The track moves a distance of 1.75 inches with one complete rotation of the crank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/>
              <a:t>If the pinion gear (near crank) diameter were increased, would the track move a longer or shorter distance?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sz="4400"/>
              <a:t>Gears can be found in many different  sizes.         		   A mechanical wind-up watch has very small gears, while the gears used to lift a bridge to allow ships to pass underneath are </a:t>
            </a:r>
            <a:r>
              <a:rPr lang="en-US" sz="4400" i="1"/>
              <a:t>huge</a:t>
            </a:r>
            <a:r>
              <a:rPr lang="en-US" sz="4400"/>
              <a:t> in comparison.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6 rack and pinion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Rack and Pinion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flow of power</a:t>
            </a:r>
            <a:r>
              <a:rPr lang="en-US"/>
              <a:t> is not reversible.</a:t>
            </a:r>
          </a:p>
          <a:p>
            <a:endParaRPr lang="en-US"/>
          </a:p>
          <a:p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direction of travel</a:t>
            </a:r>
            <a:r>
              <a:rPr lang="en-US"/>
              <a:t> is reversible.</a:t>
            </a:r>
          </a:p>
          <a:p>
            <a:endParaRPr lang="en-US"/>
          </a:p>
          <a:p>
            <a:r>
              <a:rPr lang="en-US"/>
              <a:t>Example:  Steering system on </a:t>
            </a:r>
          </a:p>
          <a:p>
            <a:pPr>
              <a:buFontTx/>
              <a:buNone/>
            </a:pPr>
            <a:r>
              <a:rPr lang="en-US"/>
              <a:t>			    some vehicles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6 rack and pin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Rack and Pinion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7 lead scr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Lead Screw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7 lead screw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Lead Screw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 of input movement:  Rotary</a:t>
            </a:r>
          </a:p>
          <a:p>
            <a:endParaRPr lang="en-US"/>
          </a:p>
          <a:p>
            <a:r>
              <a:rPr lang="en-US"/>
              <a:t>Type of output movement:  Linear</a:t>
            </a:r>
          </a:p>
          <a:p>
            <a:endParaRPr lang="en-US"/>
          </a:p>
          <a:p>
            <a:r>
              <a:rPr lang="en-US"/>
              <a:t>How many revolutions of the crank are necessary to move the block 1 inch?</a:t>
            </a:r>
          </a:p>
          <a:p>
            <a:pPr>
              <a:buFontTx/>
              <a:buNone/>
            </a:pPr>
            <a:r>
              <a:rPr lang="en-US"/>
              <a:t>	Answer:  about 5¼ turns of the crank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7 lead screw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Lead Screw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flow of power</a:t>
            </a:r>
            <a:r>
              <a:rPr lang="en-US"/>
              <a:t> is not reversible</a:t>
            </a:r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 sz="2800"/>
              <a:t>You </a:t>
            </a:r>
            <a:r>
              <a:rPr lang="en-US" sz="2800" i="1"/>
              <a:t>cannot</a:t>
            </a:r>
            <a:r>
              <a:rPr lang="en-US" sz="2800"/>
              <a:t> make the lead screw and crank turn by moving the block.</a:t>
            </a:r>
          </a:p>
          <a:p>
            <a:r>
              <a:rPr lang="en-US"/>
              <a:t>Speed is increased on the output end.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r>
              <a:rPr lang="en-US"/>
              <a:t>Is the </a:t>
            </a:r>
            <a:r>
              <a:rPr lang="en-US" b="1">
                <a:latin typeface="Arial Black" pitchFamily="34" charset="0"/>
              </a:rPr>
              <a:t>direction of travel</a:t>
            </a:r>
            <a:r>
              <a:rPr lang="en-US"/>
              <a:t> is reversible?</a:t>
            </a:r>
          </a:p>
          <a:p>
            <a:endParaRPr lang="en-US" sz="2400"/>
          </a:p>
          <a:p>
            <a:r>
              <a:rPr lang="en-US"/>
              <a:t>Example:  vice on work benches (tables)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7 lead scr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Lead Screw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8 pulley and be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Pulley and Belt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8 pulley and belt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Pulley and Belt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Input shaft and output shaft are parallel</a:t>
            </a:r>
          </a:p>
          <a:p>
            <a:endParaRPr lang="en-US"/>
          </a:p>
          <a:p>
            <a:r>
              <a:rPr lang="en-US"/>
              <a:t>Torque is decreased (in this example)</a:t>
            </a:r>
          </a:p>
          <a:p>
            <a:endParaRPr lang="en-US"/>
          </a:p>
          <a:p>
            <a:r>
              <a:rPr lang="en-US"/>
              <a:t>Speed is increased (in this example)</a:t>
            </a:r>
          </a:p>
          <a:p>
            <a:endParaRPr lang="en-US"/>
          </a:p>
          <a:p>
            <a:r>
              <a:rPr lang="en-US"/>
              <a:t>Input to output ratio:  1 to 2.5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8 pulley and belt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Pulley and Belt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flow of power</a:t>
            </a:r>
            <a:r>
              <a:rPr lang="en-US"/>
              <a:t> is reversible.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direction of travel</a:t>
            </a:r>
            <a:r>
              <a:rPr lang="en-US"/>
              <a:t> is reversible.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/>
              <a:t>The input shaft and the output shafts	 turn in the same direction.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/>
              <a:t>If the belt is crossed, what happens?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/>
              <a:t>Example:  Bicycle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8 pulley and be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Pulley and Belt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sz="4400"/>
              <a:t>Different gear configurations are used for different purposes.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/>
              <a:t>	Notice the </a:t>
            </a:r>
            <a:r>
              <a:rPr lang="en-US" sz="4400" i="1"/>
              <a:t>ten</a:t>
            </a:r>
            <a:r>
              <a:rPr lang="en-US" sz="4400"/>
              <a:t> different gear assemblies in this presentation and think about how they might be used.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9 cam and fol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2438400"/>
            <a:ext cx="10829925" cy="1249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 descr="9 cam and fol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524000"/>
            <a:ext cx="7715250" cy="1028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Cam and Follower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9 cam and follower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2438400"/>
            <a:ext cx="10829925" cy="1249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3" descr="9 cam and follower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524000"/>
            <a:ext cx="7715250" cy="1028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Cam and Follower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input movement is what type?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Answer:  ROTARY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output movement is what type?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Answer:  LINEAR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“follower” moves up and then down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ONE time with one revolution of the crank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9 cam and follower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2438400"/>
            <a:ext cx="10829925" cy="1249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3" descr="9 cam and follower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524000"/>
            <a:ext cx="7715250" cy="1028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Cam and Follower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4525963"/>
          </a:xfrm>
        </p:spPr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direction of travel</a:t>
            </a:r>
            <a:r>
              <a:rPr lang="en-US"/>
              <a:t> is reversible</a:t>
            </a:r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 sz="2800"/>
              <a:t>The follower can be moved by turning the crank in the opposite direction.  Although, the type of movement of the follower remains the same.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flow of power</a:t>
            </a:r>
            <a:r>
              <a:rPr lang="en-US"/>
              <a:t> is NOT reversible</a:t>
            </a:r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 sz="2800"/>
              <a:t>The cam and crank cannot be moved by the follower.</a:t>
            </a:r>
          </a:p>
          <a:p>
            <a:pPr>
              <a:buFontTx/>
              <a:buNone/>
            </a:pPr>
            <a:endParaRPr lang="en-US" sz="2000"/>
          </a:p>
          <a:p>
            <a:r>
              <a:rPr lang="en-US"/>
              <a:t>Example:  Valve in an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9 cam and fol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2438400"/>
            <a:ext cx="10829925" cy="1249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1" name="Picture 3" descr="9 cam and fol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524000"/>
            <a:ext cx="7715250" cy="1028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Cam and Follower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ten crank and sli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0"/>
            <a:ext cx="10134600" cy="760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Crank and Slider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ten crank and slider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0"/>
            <a:ext cx="10134600" cy="760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Crank and Slider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input of this type of system is (requires) a ROTARY movement.</a:t>
            </a:r>
          </a:p>
          <a:p>
            <a:endParaRPr lang="en-US" sz="2400" dirty="0"/>
          </a:p>
          <a:p>
            <a:r>
              <a:rPr lang="en-US" dirty="0"/>
              <a:t>This type of system produces an </a:t>
            </a:r>
            <a:r>
              <a:rPr lang="en-US" dirty="0" smtClean="0"/>
              <a:t>RECIPROCATING </a:t>
            </a:r>
            <a:r>
              <a:rPr lang="en-US" dirty="0"/>
              <a:t>movement.</a:t>
            </a:r>
          </a:p>
          <a:p>
            <a:endParaRPr lang="en-US" sz="2400" dirty="0"/>
          </a:p>
          <a:p>
            <a:r>
              <a:rPr lang="en-US" dirty="0"/>
              <a:t>The slider moves approximately 1.5 inches with each full turn of the crank.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ten crank and slider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0"/>
            <a:ext cx="10134600" cy="760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Crank and Slider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would happen if the diameter of the crank gear were increased….?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Would the slider move a shorter distance or a longer distance?  Why?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flow of power</a:t>
            </a:r>
            <a:r>
              <a:rPr lang="en-US"/>
              <a:t> is not reversible</a:t>
            </a:r>
          </a:p>
          <a:p>
            <a:pPr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/>
              <a:t>What about the </a:t>
            </a:r>
            <a:r>
              <a:rPr lang="en-US" b="1">
                <a:latin typeface="Arial Black" pitchFamily="34" charset="0"/>
              </a:rPr>
              <a:t>direction of travel</a:t>
            </a:r>
            <a:r>
              <a:rPr lang="en-US"/>
              <a:t>?</a:t>
            </a:r>
          </a:p>
          <a:p>
            <a:pPr>
              <a:lnSpc>
                <a:spcPct val="90000"/>
              </a:lnSpc>
            </a:pPr>
            <a:endParaRPr lang="en-US" sz="1600"/>
          </a:p>
          <a:p>
            <a:pPr>
              <a:lnSpc>
                <a:spcPct val="90000"/>
              </a:lnSpc>
            </a:pPr>
            <a:r>
              <a:rPr lang="en-US"/>
              <a:t>Example:  choo-choo train?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ten crank and sli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0"/>
            <a:ext cx="10134600" cy="760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solidFill>
                  <a:srgbClr val="FF0000"/>
                </a:solidFill>
              </a:rPr>
              <a:t>Crank and Slider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/>
              <a:t>Mechanical Gears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6858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>
                <a:latin typeface="Times Roman" pitchFamily="18" charset="0"/>
              </a:rPr>
              <a:t>Universal Joint</a:t>
            </a:r>
          </a:p>
          <a:p>
            <a:pPr>
              <a:lnSpc>
                <a:spcPct val="90000"/>
              </a:lnSpc>
            </a:pPr>
            <a:r>
              <a:rPr lang="en-US" sz="4800" b="1">
                <a:latin typeface="Times Roman" pitchFamily="18" charset="0"/>
              </a:rPr>
              <a:t>Bevel Gear Assembly</a:t>
            </a:r>
          </a:p>
          <a:p>
            <a:pPr>
              <a:lnSpc>
                <a:spcPct val="90000"/>
              </a:lnSpc>
            </a:pPr>
            <a:r>
              <a:rPr lang="en-US" sz="4800" b="1">
                <a:latin typeface="Times Roman" pitchFamily="18" charset="0"/>
              </a:rPr>
              <a:t>Simple Gear with Idler</a:t>
            </a:r>
          </a:p>
          <a:p>
            <a:pPr>
              <a:lnSpc>
                <a:spcPct val="90000"/>
              </a:lnSpc>
            </a:pPr>
            <a:r>
              <a:rPr lang="en-US" sz="4800" b="1">
                <a:latin typeface="Times Roman" pitchFamily="18" charset="0"/>
              </a:rPr>
              <a:t>Worm and Wheel</a:t>
            </a:r>
          </a:p>
          <a:p>
            <a:pPr>
              <a:lnSpc>
                <a:spcPct val="90000"/>
              </a:lnSpc>
            </a:pPr>
            <a:r>
              <a:rPr lang="en-US" sz="4800" b="1">
                <a:latin typeface="Times Roman" pitchFamily="18" charset="0"/>
              </a:rPr>
              <a:t>Crown and Pinion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/>
              <a:t>Mechanical Gears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71600"/>
            <a:ext cx="5105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>
                <a:latin typeface="Times Roman" pitchFamily="18" charset="0"/>
              </a:rPr>
              <a:t>Rack and Pinion</a:t>
            </a:r>
          </a:p>
          <a:p>
            <a:pPr>
              <a:lnSpc>
                <a:spcPct val="90000"/>
              </a:lnSpc>
            </a:pPr>
            <a:r>
              <a:rPr lang="en-US" sz="4800" b="1">
                <a:latin typeface="Times Roman" pitchFamily="18" charset="0"/>
              </a:rPr>
              <a:t>Lead Screw</a:t>
            </a:r>
          </a:p>
          <a:p>
            <a:pPr>
              <a:lnSpc>
                <a:spcPct val="90000"/>
              </a:lnSpc>
            </a:pPr>
            <a:r>
              <a:rPr lang="en-US" sz="4800" b="1">
                <a:latin typeface="Times Roman" pitchFamily="18" charset="0"/>
              </a:rPr>
              <a:t>Pulley and Belt</a:t>
            </a:r>
          </a:p>
          <a:p>
            <a:pPr>
              <a:lnSpc>
                <a:spcPct val="90000"/>
              </a:lnSpc>
            </a:pPr>
            <a:r>
              <a:rPr lang="en-US" sz="4800" b="1">
                <a:latin typeface="Times Roman" pitchFamily="18" charset="0"/>
              </a:rPr>
              <a:t>Cam and Follower</a:t>
            </a:r>
          </a:p>
          <a:p>
            <a:pPr>
              <a:lnSpc>
                <a:spcPct val="90000"/>
              </a:lnSpc>
            </a:pPr>
            <a:r>
              <a:rPr lang="en-US" sz="4800" b="1">
                <a:latin typeface="Times Roman" pitchFamily="18" charset="0"/>
              </a:rPr>
              <a:t>Crank and Slider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5400"/>
              <a:t>Mechanical Gears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6324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b="1">
                <a:latin typeface="Times Roman" pitchFamily="18" charset="0"/>
              </a:rPr>
              <a:t>Universal Joint</a:t>
            </a:r>
          </a:p>
          <a:p>
            <a:pPr>
              <a:lnSpc>
                <a:spcPct val="90000"/>
              </a:lnSpc>
            </a:pPr>
            <a:r>
              <a:rPr lang="en-US" sz="4400" b="1">
                <a:latin typeface="Times Roman" pitchFamily="18" charset="0"/>
              </a:rPr>
              <a:t>Bevel Gear Assembly</a:t>
            </a:r>
          </a:p>
          <a:p>
            <a:pPr>
              <a:lnSpc>
                <a:spcPct val="90000"/>
              </a:lnSpc>
            </a:pPr>
            <a:r>
              <a:rPr lang="en-US" sz="4400" b="1">
                <a:latin typeface="Times Roman" pitchFamily="18" charset="0"/>
              </a:rPr>
              <a:t>Simple Gear with Idler</a:t>
            </a:r>
          </a:p>
          <a:p>
            <a:pPr>
              <a:lnSpc>
                <a:spcPct val="90000"/>
              </a:lnSpc>
            </a:pPr>
            <a:r>
              <a:rPr lang="en-US" sz="4400" b="1">
                <a:latin typeface="Times Roman" pitchFamily="18" charset="0"/>
              </a:rPr>
              <a:t>Worm and Wheel</a:t>
            </a:r>
          </a:p>
          <a:p>
            <a:pPr>
              <a:lnSpc>
                <a:spcPct val="90000"/>
              </a:lnSpc>
            </a:pPr>
            <a:r>
              <a:rPr lang="en-US" sz="4400" b="1">
                <a:latin typeface="Times Roman" pitchFamily="18" charset="0"/>
              </a:rPr>
              <a:t>Crown and Pinion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5400"/>
              <a:t>Mechanical Gears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1828800"/>
            <a:ext cx="52578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3500" b="1">
              <a:latin typeface="Times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4400" b="1">
                <a:latin typeface="Times Roman" pitchFamily="18" charset="0"/>
              </a:rPr>
              <a:t>Rack and Pinion</a:t>
            </a:r>
          </a:p>
          <a:p>
            <a:pPr>
              <a:lnSpc>
                <a:spcPct val="90000"/>
              </a:lnSpc>
            </a:pPr>
            <a:r>
              <a:rPr lang="en-US" sz="4400" b="1">
                <a:latin typeface="Times Roman" pitchFamily="18" charset="0"/>
              </a:rPr>
              <a:t>Lead Screw</a:t>
            </a:r>
          </a:p>
          <a:p>
            <a:pPr>
              <a:lnSpc>
                <a:spcPct val="90000"/>
              </a:lnSpc>
            </a:pPr>
            <a:r>
              <a:rPr lang="en-US" sz="4400" b="1">
                <a:latin typeface="Times Roman" pitchFamily="18" charset="0"/>
              </a:rPr>
              <a:t>Pulley and Belt</a:t>
            </a:r>
          </a:p>
          <a:p>
            <a:pPr>
              <a:lnSpc>
                <a:spcPct val="90000"/>
              </a:lnSpc>
            </a:pPr>
            <a:r>
              <a:rPr lang="en-US" sz="4400" b="1">
                <a:latin typeface="Times Roman" pitchFamily="18" charset="0"/>
              </a:rPr>
              <a:t>Cam and Follower</a:t>
            </a:r>
          </a:p>
          <a:p>
            <a:pPr>
              <a:lnSpc>
                <a:spcPct val="90000"/>
              </a:lnSpc>
            </a:pPr>
            <a:r>
              <a:rPr lang="en-US" sz="4400" b="1">
                <a:latin typeface="Times Roman" pitchFamily="18" charset="0"/>
              </a:rPr>
              <a:t>Crank and Slider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1 universal j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Universal Joint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 universal joint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Universal Joint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Working </a:t>
            </a:r>
            <a:r>
              <a:rPr lang="en-US" u="sng"/>
              <a:t>angular range</a:t>
            </a:r>
            <a:r>
              <a:rPr lang="en-US"/>
              <a:t> between the input shaft and the output shaft:  0º to 45º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u="sng"/>
              <a:t>Speed</a:t>
            </a:r>
            <a:r>
              <a:rPr lang="en-US"/>
              <a:t> is constant.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u="sng"/>
              <a:t>Torque</a:t>
            </a:r>
            <a:r>
              <a:rPr lang="en-US"/>
              <a:t> is constant.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speed </a:t>
            </a:r>
            <a:r>
              <a:rPr lang="en-US" u="sng"/>
              <a:t>ratio</a:t>
            </a:r>
            <a:r>
              <a:rPr lang="en-US"/>
              <a:t> equals 1:1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1 universal joint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</a:rPr>
              <a:t>Universal Joint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flow of power</a:t>
            </a:r>
            <a:r>
              <a:rPr lang="en-US"/>
              <a:t> is </a:t>
            </a:r>
            <a:r>
              <a:rPr lang="en-US" u="sng"/>
              <a:t>reversible</a:t>
            </a:r>
            <a:r>
              <a:rPr lang="en-US"/>
              <a:t>.</a:t>
            </a:r>
            <a:endParaRPr lang="en-US" u="sng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This means the original input shaft (with crank) can be turned by the output shaft.	</a:t>
            </a:r>
            <a:endParaRPr lang="en-US" sz="2800" u="sng"/>
          </a:p>
          <a:p>
            <a:pPr>
              <a:lnSpc>
                <a:spcPct val="80000"/>
              </a:lnSpc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/>
              <a:t>The input shaft and output shaft…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Do they turn in the same direction 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	opposite direction?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/>
              <a:t>The </a:t>
            </a:r>
            <a:r>
              <a:rPr lang="en-US" b="1">
                <a:latin typeface="Arial Black" pitchFamily="34" charset="0"/>
              </a:rPr>
              <a:t>direction of travel</a:t>
            </a:r>
            <a:r>
              <a:rPr lang="en-US"/>
              <a:t> is reversible.</a:t>
            </a:r>
          </a:p>
          <a:p>
            <a:pPr>
              <a:lnSpc>
                <a:spcPct val="80000"/>
              </a:lnSpc>
            </a:pPr>
            <a:r>
              <a:rPr lang="en-US"/>
              <a:t>Example:  The “drive train” on a car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605</Words>
  <Application>Microsoft Office PowerPoint</Application>
  <PresentationFormat>On-screen Show (4:3)</PresentationFormat>
  <Paragraphs>222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Default Design</vt:lpstr>
      <vt:lpstr>PLTW Mechanical Gears</vt:lpstr>
      <vt:lpstr>PowerPoint Presentation</vt:lpstr>
      <vt:lpstr>PowerPoint Presentation</vt:lpstr>
      <vt:lpstr>PowerPoint Presentation</vt:lpstr>
      <vt:lpstr>Mechanical Gears</vt:lpstr>
      <vt:lpstr>Mechanical Gears</vt:lpstr>
      <vt:lpstr>Universal Joint</vt:lpstr>
      <vt:lpstr>Universal Joint</vt:lpstr>
      <vt:lpstr>Universal Joint</vt:lpstr>
      <vt:lpstr>Universal Joint</vt:lpstr>
      <vt:lpstr>Bevel Gear Assembly</vt:lpstr>
      <vt:lpstr>Bevel Gear Assembly</vt:lpstr>
      <vt:lpstr>Bevel Gear Assembly</vt:lpstr>
      <vt:lpstr>Bevel Gear Assembly</vt:lpstr>
      <vt:lpstr>Simple Gear with Idler</vt:lpstr>
      <vt:lpstr>Simple Gear with Idler</vt:lpstr>
      <vt:lpstr>Simple Gear [train] with Idler</vt:lpstr>
      <vt:lpstr>Simple Gear [train] with Idler</vt:lpstr>
      <vt:lpstr>Simple Gear [train] with Idler</vt:lpstr>
      <vt:lpstr>Worm and Wheel</vt:lpstr>
      <vt:lpstr>Worm and Wheel</vt:lpstr>
      <vt:lpstr>Worm and Wheel</vt:lpstr>
      <vt:lpstr>Worm and Wheel</vt:lpstr>
      <vt:lpstr>Crown and Pinion</vt:lpstr>
      <vt:lpstr>Crown and Pinion</vt:lpstr>
      <vt:lpstr>Crown and Pinion</vt:lpstr>
      <vt:lpstr>Crown and Pinion</vt:lpstr>
      <vt:lpstr>Rack and Pinion</vt:lpstr>
      <vt:lpstr>Rack and Pinion</vt:lpstr>
      <vt:lpstr>Rack and Pinion</vt:lpstr>
      <vt:lpstr>Rack and Pinion</vt:lpstr>
      <vt:lpstr>Lead Screw</vt:lpstr>
      <vt:lpstr>Lead Screw</vt:lpstr>
      <vt:lpstr>Lead Screw</vt:lpstr>
      <vt:lpstr>Lead Screw</vt:lpstr>
      <vt:lpstr>Pulley and Belt</vt:lpstr>
      <vt:lpstr>Pulley and Belt</vt:lpstr>
      <vt:lpstr>Pulley and Belt</vt:lpstr>
      <vt:lpstr>Pulley and Belt</vt:lpstr>
      <vt:lpstr>Cam and Follower</vt:lpstr>
      <vt:lpstr>Cam and Follower</vt:lpstr>
      <vt:lpstr>Cam and Follower</vt:lpstr>
      <vt:lpstr>Cam and Follower</vt:lpstr>
      <vt:lpstr>Crank and Slider</vt:lpstr>
      <vt:lpstr>Crank and Slider</vt:lpstr>
      <vt:lpstr>Crank and Slider</vt:lpstr>
      <vt:lpstr>Crank and Slider</vt:lpstr>
      <vt:lpstr>Mechanical Gears</vt:lpstr>
      <vt:lpstr>Mechanical Gears</vt:lpstr>
    </vt:vector>
  </TitlesOfParts>
  <Company>ECASD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PLTW Mechanical Gears</dc:title>
  <dc:creator>MGalloyjr</dc:creator>
  <cp:lastModifiedBy>Rob Beese</cp:lastModifiedBy>
  <cp:revision>103</cp:revision>
  <dcterms:created xsi:type="dcterms:W3CDTF">2010-06-25T17:49:27Z</dcterms:created>
  <dcterms:modified xsi:type="dcterms:W3CDTF">2011-12-21T14:52:00Z</dcterms:modified>
</cp:coreProperties>
</file>